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9"/>
  </p:notesMasterIdLst>
  <p:handoutMasterIdLst>
    <p:handoutMasterId r:id="rId20"/>
  </p:handoutMasterIdLst>
  <p:sldIdLst>
    <p:sldId id="258" r:id="rId5"/>
    <p:sldId id="348" r:id="rId6"/>
    <p:sldId id="350" r:id="rId7"/>
    <p:sldId id="357" r:id="rId8"/>
    <p:sldId id="358" r:id="rId9"/>
    <p:sldId id="355" r:id="rId10"/>
    <p:sldId id="351" r:id="rId11"/>
    <p:sldId id="352" r:id="rId12"/>
    <p:sldId id="353" r:id="rId13"/>
    <p:sldId id="354" r:id="rId14"/>
    <p:sldId id="359" r:id="rId15"/>
    <p:sldId id="362" r:id="rId16"/>
    <p:sldId id="360" r:id="rId17"/>
    <p:sldId id="36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9pPr>
  </p:defaultTextStyle>
  <p:extLst>
    <p:ext uri="{EFAFB233-063F-42B5-8137-9DF3F51BA10A}">
      <p15:sldGuideLst xmlns:p15="http://schemas.microsoft.com/office/powerpoint/2012/main">
        <p15:guide id="1" orient="horz" pos="2334">
          <p15:clr>
            <a:srgbClr val="A4A3A4"/>
          </p15:clr>
        </p15:guide>
        <p15:guide id="2" orient="horz" pos="2111">
          <p15:clr>
            <a:srgbClr val="A4A3A4"/>
          </p15:clr>
        </p15:guide>
        <p15:guide id="3" orient="horz" pos="3027">
          <p15:clr>
            <a:srgbClr val="A4A3A4"/>
          </p15:clr>
        </p15:guide>
        <p15:guide id="4" orient="horz" pos="1370">
          <p15:clr>
            <a:srgbClr val="A4A3A4"/>
          </p15:clr>
        </p15:guide>
        <p15:guide id="5" pos="2874">
          <p15:clr>
            <a:srgbClr val="A4A3A4"/>
          </p15:clr>
        </p15:guide>
        <p15:guide id="6" pos="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tta van Erckelens" initials="Bv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7A1"/>
    <a:srgbClr val="006600"/>
    <a:srgbClr val="053C47"/>
    <a:srgbClr val="D3EBD5"/>
    <a:srgbClr val="3A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2D206-31AF-47F1-880C-37BBDF26F746}" v="1" dt="2021-07-17T06:49:58.332"/>
  </p1510:revLst>
</p1510:revInfo>
</file>

<file path=ppt/tableStyles.xml><?xml version="1.0" encoding="utf-8"?>
<a:tblStyleLst xmlns:a="http://schemas.openxmlformats.org/drawingml/2006/main" def="{D437F858-225F-494A-9ADC-4880B9E85ACA}">
  <a:tblStyle styleId="{D437F858-225F-494A-9ADC-4880B9E85ACA}" styleName="Table_0">
    <a:wholeTbl>
      <a:tcTxStyle>
        <a:font>
          <a:latin typeface="宋体"/>
          <a:ea typeface="宋体"/>
          <a:cs typeface="宋体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34" autoAdjust="0"/>
    <p:restoredTop sz="92220" autoAdjust="0"/>
  </p:normalViewPr>
  <p:slideViewPr>
    <p:cSldViewPr snapToGrid="0">
      <p:cViewPr varScale="1">
        <p:scale>
          <a:sx n="149" d="100"/>
          <a:sy n="149" d="100"/>
        </p:scale>
        <p:origin x="120" y="234"/>
      </p:cViewPr>
      <p:guideLst>
        <p:guide orient="horz" pos="2334"/>
        <p:guide orient="horz" pos="2111"/>
        <p:guide orient="horz" pos="3027"/>
        <p:guide orient="horz" pos="1370"/>
        <p:guide pos="2874"/>
        <p:guide pos="3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2628" y="-78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rosch" userId="ab594ea4-cfc0-4ef9-a079-15e77a72f5b6" providerId="ADAL" clId="{8BF2D206-31AF-47F1-880C-37BBDF26F746}"/>
    <pc:docChg chg="modSld">
      <pc:chgData name="Michael Grosch" userId="ab594ea4-cfc0-4ef9-a079-15e77a72f5b6" providerId="ADAL" clId="{8BF2D206-31AF-47F1-880C-37BBDF26F746}" dt="2021-07-17T06:49:58.332" v="0"/>
      <pc:docMkLst>
        <pc:docMk/>
      </pc:docMkLst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0" sldId="258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0" sldId="258"/>
            <ac:picMk id="5" creationId="{61DF3A16-F780-425E-BC54-626110349560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429604061" sldId="348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429604061" sldId="348"/>
            <ac:picMk id="6" creationId="{E8761DE1-0001-4976-8AA7-54B386891BB1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4244483279" sldId="350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4244483279" sldId="350"/>
            <ac:picMk id="3" creationId="{6A49321A-0D98-4993-AA98-C50F291B28DC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3202157538" sldId="351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3202157538" sldId="351"/>
            <ac:picMk id="4" creationId="{5F8336FD-E8FC-4149-8480-5BF30D6166B8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1002832910" sldId="352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1002832910" sldId="352"/>
            <ac:picMk id="4" creationId="{B8A1C294-CAE5-49E5-AB0F-1CB78781C552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3796899780" sldId="353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3796899780" sldId="353"/>
            <ac:picMk id="6" creationId="{D34479AB-1C99-4F41-ABAC-E802E0E06AAA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2216141074" sldId="354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2216141074" sldId="354"/>
            <ac:picMk id="7" creationId="{ACA41139-1216-4D80-A2DC-7E007549AB6C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636486525" sldId="355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636486525" sldId="355"/>
            <ac:picMk id="4" creationId="{48D91484-B163-4345-93A1-FCFDA7C2967E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4192970287" sldId="357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4192970287" sldId="357"/>
            <ac:picMk id="7" creationId="{E4B2C3C6-681D-436B-A601-471FDCA357C0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1814055905" sldId="358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1814055905" sldId="358"/>
            <ac:picMk id="4" creationId="{8B7519F7-EC39-43BE-8D10-5107CB149A0A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3002877431" sldId="359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3002877431" sldId="359"/>
            <ac:picMk id="4" creationId="{E2DFA40F-0709-42C3-B3CF-01DCBE357167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2090264068" sldId="360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2090264068" sldId="360"/>
            <ac:picMk id="6" creationId="{009CAA9B-8DE0-40BE-A790-90B5807531A5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750366412" sldId="361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750366412" sldId="361"/>
            <ac:picMk id="6" creationId="{C0F4AF55-DF3C-4E1A-955A-B100E5E659AC}"/>
          </ac:picMkLst>
        </pc:picChg>
      </pc:sldChg>
      <pc:sldChg chg="delSp modAnim">
        <pc:chgData name="Michael Grosch" userId="ab594ea4-cfc0-4ef9-a079-15e77a72f5b6" providerId="ADAL" clId="{8BF2D206-31AF-47F1-880C-37BBDF26F746}" dt="2021-07-17T06:49:58.332" v="0"/>
        <pc:sldMkLst>
          <pc:docMk/>
          <pc:sldMk cId="769802409" sldId="362"/>
        </pc:sldMkLst>
        <pc:picChg chg="del">
          <ac:chgData name="Michael Grosch" userId="ab594ea4-cfc0-4ef9-a079-15e77a72f5b6" providerId="ADAL" clId="{8BF2D206-31AF-47F1-880C-37BBDF26F746}" dt="2021-07-17T06:49:58.332" v="0"/>
          <ac:picMkLst>
            <pc:docMk/>
            <pc:sldMk cId="769802409" sldId="362"/>
            <ac:picMk id="4" creationId="{E49F4EC8-8772-4CB5-9D29-E1CC7B85C9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DF744-9F28-40DF-A177-93880E805278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5902-442F-498E-8C9E-9D7D98672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71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742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宋体"/>
        <a:ea typeface="宋体"/>
        <a:cs typeface="宋体"/>
        <a:sym typeface="宋体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2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3806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5344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3764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376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宋体" panose="020F0502020204030204" pitchFamily="34" charset="0"/>
                <a:cs typeface="宋体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宋体" panose="020F0502020204030204" pitchFamily="34" charset="0"/>
                <a:cs typeface="宋体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宋体" panose="020F0502020204030204" pitchFamily="34" charset="0"/>
                <a:cs typeface="宋体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宋体" panose="020F0502020204030204" pitchFamily="34" charset="0"/>
                <a:cs typeface="宋体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宋体" panose="020F0502020204030204" pitchFamily="34" charset="0"/>
                <a:cs typeface="宋体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宋体" panose="020F0502020204030204" pitchFamily="34" charset="0"/>
                <a:cs typeface="宋体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宋体" panose="020F0502020204030204" pitchFamily="34" charset="0"/>
                <a:cs typeface="宋体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宋体" panose="020F0502020204030204" pitchFamily="34" charset="0"/>
                <a:cs typeface="宋体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97650" y="4749900"/>
            <a:ext cx="548700" cy="393600"/>
          </a:xfrm>
        </p:spPr>
        <p:txBody>
          <a:bodyPr/>
          <a:lstStyle>
            <a:lvl1pPr>
              <a:defRPr>
                <a:latin typeface="宋体" panose="020F0502020204030204" pitchFamily="34" charset="0"/>
                <a:cs typeface="宋体" panose="020F0502020204030204" pitchFamily="34" charset="0"/>
              </a:defRPr>
            </a:lvl1pPr>
          </a:lstStyle>
          <a:p>
            <a:fld id="{08573114-2629-484D-9F0A-1EE4BB7E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6717" y="611564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6717" y="1739701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宋体"/>
                <a:ea typeface="宋体"/>
                <a:cs typeface="宋体"/>
                <a:sym typeface="宋体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22611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宋体"/>
                <a:ea typeface="宋体"/>
                <a:cs typeface="宋体"/>
                <a:sym typeface="宋体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6A876BBD-02AF-4EF5-8204-300AF177B9D7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8107146" y="4725439"/>
            <a:ext cx="939186" cy="3404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0476E7D-1A2B-4E82-82F1-90CBC5EBB2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77319"/>
            <a:ext cx="9144000" cy="100909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宋体"/>
          <a:ea typeface="宋体"/>
          <a:cs typeface="宋体"/>
          <a:sym typeface="宋体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宋体" panose="020F0502020204030204" pitchFamily="34" charset="0"/>
          <a:ea typeface="宋体" panose="020F0502020204030204" pitchFamily="34" charset="0"/>
          <a:cs typeface="宋体" panose="020F0502020204030204" pitchFamily="34" charset="0"/>
          <a:sym typeface="宋体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宋体"/>
          <a:ea typeface="宋体"/>
          <a:cs typeface="宋体"/>
          <a:sym typeface="宋体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\Google Drive\media surveys\kit\kit_2009\diss\druck\umschlagdateien\HiRes.jpg">
            <a:extLst>
              <a:ext uri="{FF2B5EF4-FFF2-40B4-BE49-F238E27FC236}">
                <a16:creationId xmlns:a16="http://schemas.microsoft.com/office/drawing/2014/main" xmlns="" id="{7D549A46-2347-41C2-A46E-4946BBF0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7" b="6890"/>
          <a:stretch/>
        </p:blipFill>
        <p:spPr bwMode="auto">
          <a:xfrm>
            <a:off x="0" y="2371500"/>
            <a:ext cx="91440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xmlns="" id="{3695C6BA-83D5-4873-8AD7-3DF5F8DDC37C}"/>
              </a:ext>
            </a:extLst>
          </p:cNvPr>
          <p:cNvSpPr txBox="1">
            <a:spLocks/>
          </p:cNvSpPr>
          <p:nvPr/>
        </p:nvSpPr>
        <p:spPr>
          <a:xfrm>
            <a:off x="1036853" y="914783"/>
            <a:ext cx="7070293" cy="463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Dosis Light"/>
              </a:rPr>
              <a:t>E-Learning in Practice</a:t>
            </a:r>
          </a:p>
          <a:p>
            <a:pPr algn="ctr" rtl="0">
              <a:lnSpc>
                <a:spcPct val="90000"/>
              </a:lnSpc>
            </a:pPr>
            <a:r>
              <a:rPr lang="zh-CN" sz="3200" b="0" i="0" u="none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宋体" panose="020F0502020204030204" pitchFamily="34" charset="0"/>
                <a:sym typeface="宋体"/>
              </a:rPr>
              <a:t>实践</a:t>
            </a:r>
            <a:r>
              <a:rPr lang="zh-CN" sz="3200" b="0" i="0" u="non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宋体" panose="020F0502020204030204" pitchFamily="34" charset="0"/>
                <a:sym typeface="宋体"/>
              </a:rPr>
              <a:t>中的电子化学习</a:t>
            </a:r>
          </a:p>
          <a:p>
            <a:pPr algn="ctr" rtl="0">
              <a:lnSpc>
                <a:spcPct val="90000"/>
              </a:lnSpc>
            </a:pPr>
            <a:r>
              <a:rPr lang="zh-CN" sz="2000" b="0" i="0" u="non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宋体" panose="020F0502020204030204" pitchFamily="34" charset="0"/>
                <a:sym typeface="宋体"/>
              </a:rPr>
              <a:t>米夏埃尔·格罗施（Michael Grosch）博士</a:t>
            </a:r>
          </a:p>
          <a:p>
            <a:pPr algn="ctr">
              <a:lnSpc>
                <a:spcPct val="90000"/>
              </a:lnSpc>
            </a:pPr>
            <a:r>
              <a:rPr lang="en-GB" altLang="de-DE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Dosis Light"/>
              </a:rPr>
              <a:t>iCTE</a:t>
            </a:r>
            <a:r>
              <a:rPr lang="zh-CN" alt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Dosis Light"/>
              </a:rPr>
              <a:t>东南亚有限公司</a:t>
            </a:r>
            <a:endParaRPr lang="en-GB" altLang="de-D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Dosis Light"/>
            </a:endParaRPr>
          </a:p>
        </p:txBody>
      </p:sp>
    </p:spTree>
  </p:cSld>
  <p:clrMapOvr>
    <a:masterClrMapping/>
  </p:clrMapOvr>
  <p:transition advTm="34073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4429" y="1859936"/>
            <a:ext cx="5364877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让学员通过以下方式来掌控自己的学习并相应承担责任：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>
                <a:cs typeface="宋体" pitchFamily="18" charset="0"/>
              </a:rPr>
              <a:t>小组工作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>
                <a:cs typeface="宋体" pitchFamily="18" charset="0"/>
              </a:rPr>
              <a:t>为学员设置在线群组的共享空间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>
                <a:cs typeface="宋体" pitchFamily="18" charset="0"/>
              </a:rPr>
              <a:t>遇到任何问题，要求他们先自行或在小组中尝试解决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dirty="0"/>
          </a:p>
          <a:p>
            <a:pPr marL="171450" indent="-171450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化繁为简</a:t>
            </a:r>
          </a:p>
          <a:p>
            <a:pPr marL="828675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>
                <a:cs typeface="宋体" pitchFamily="18" charset="0"/>
              </a:rPr>
              <a:t>不要使用过多的在线工具和方法</a:t>
            </a:r>
          </a:p>
          <a:p>
            <a:pPr marL="828675" indent="-285750" algn="l" rtl="0">
              <a:buFont typeface="Wingdings" panose="05000000000000000000" pitchFamily="2" charset="2"/>
              <a:buChar char="Ø"/>
              <a:defRPr/>
            </a:pPr>
            <a:r>
              <a:rPr lang="zh-CN" b="0" i="0" u="none" baseline="0">
                <a:cs typeface="宋体" pitchFamily="18" charset="0"/>
              </a:rPr>
              <a:t>取其精华，不断重复使用</a:t>
            </a:r>
          </a:p>
          <a:p>
            <a:pPr marL="171450" indent="-171450" algn="l" rtl="0">
              <a:buFont typeface="Arial" panose="020B0604020202020204" pitchFamily="34" charset="0"/>
              <a:buChar char="•"/>
              <a:defRPr/>
            </a:pPr>
            <a:endParaRPr lang="zh-CN" sz="1500" dirty="0">
              <a:cs typeface="宋体" pitchFamily="18" charset="0"/>
            </a:endParaRPr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7170" name="Picture 2" descr="Netiquette: Teach Your Kids to Be Polite Online | Kids Cell Phone ...">
            <a:extLst>
              <a:ext uri="{FF2B5EF4-FFF2-40B4-BE49-F238E27FC236}">
                <a16:creationId xmlns:a16="http://schemas.microsoft.com/office/drawing/2014/main" xmlns="" id="{C001182E-DE88-4748-95CC-04A39B1F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61" y="1033642"/>
            <a:ext cx="2480881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0170E8-AD25-4457-BE9A-46EEA607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10</a:t>
            </a:fld>
            <a:endParaRPr lang="zh-CN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429" y="945819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Tipps and Tricks /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Don'ts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要诀</a:t>
            </a:r>
            <a:r>
              <a:rPr lang="zh-CN" sz="2400" b="0" i="0" u="none" baseline="0" dirty="0"/>
              <a:t>和技巧/注意事项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141074"/>
      </p:ext>
    </p:extLst>
  </p:cSld>
  <p:clrMapOvr>
    <a:masterClrMapping/>
  </p:clrMapOvr>
  <p:transition advTm="1272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29" y="702832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Netiquette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网络</a:t>
            </a:r>
            <a:r>
              <a:rPr lang="zh-CN" sz="2400" b="0" i="0" u="none" baseline="0" dirty="0"/>
              <a:t>礼仪</a:t>
            </a:r>
          </a:p>
        </p:txBody>
      </p:sp>
      <p:sp>
        <p:nvSpPr>
          <p:cNvPr id="2" name="Rechteck 1"/>
          <p:cNvSpPr/>
          <p:nvPr/>
        </p:nvSpPr>
        <p:spPr>
          <a:xfrm>
            <a:off x="514429" y="1616883"/>
            <a:ext cx="625784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现实生活中的所有行为准则也适用于网上。始终记住一点：互联网的另一头还有其他人。 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切勿发表任何您在线下不会向对方启齿的内容。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三思而后行（线上发言）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尊重他人的时间和带宽：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>
                <a:cs typeface="宋体" pitchFamily="18" charset="0"/>
              </a:rPr>
              <a:t>在询问别人之前，首先尝试着自己去弄懂和了解一切。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>
                <a:cs typeface="宋体" pitchFamily="18" charset="0"/>
              </a:rPr>
              <a:t>不要提出与讨论或主题无关的问题来浪费他人的时间，也不要问您自己轻而易举可以找到答案的问题。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>
                <a:cs typeface="宋体" pitchFamily="18" charset="0"/>
              </a:rPr>
              <a:t>避免可能导致人身攻击的</a:t>
            </a:r>
            <a:r>
              <a:rPr lang="zh-CN" sz="1200" b="0" i="0" u="none" baseline="0" dirty="0" smtClean="0">
                <a:cs typeface="宋体" pitchFamily="18" charset="0"/>
              </a:rPr>
              <a:t>意见分歧</a:t>
            </a:r>
            <a:r>
              <a:rPr lang="zh-CN" altLang="en-US" sz="1200" b="0" i="0" u="none" baseline="0" dirty="0" smtClean="0">
                <a:cs typeface="宋体" pitchFamily="18" charset="0"/>
              </a:rPr>
              <a:t>。</a:t>
            </a:r>
            <a:endParaRPr lang="zh-CN" sz="1200" b="0" i="0" u="none" baseline="0" dirty="0">
              <a:cs typeface="宋体" pitchFamily="18" charset="0"/>
            </a:endParaRP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/>
              <a:t>小心使用群发电子邮件！ ！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/>
              <a:t>在回复之前，请务必确定已经阅读了论坛中的所有消息。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/>
              <a:t>不要在论坛中发布已发布的内容（多次）。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sz="1200" b="0" i="0" u="none" baseline="0" dirty="0"/>
              <a:t>不要在电子邮件中询问更适合在视频通话中讨论的事项。</a:t>
            </a:r>
          </a:p>
          <a:p>
            <a:pPr marL="836613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endParaRPr lang="zh-CN" sz="1200" dirty="0">
              <a:cs typeface="宋体" pitchFamily="18" charset="0"/>
            </a:endParaRPr>
          </a:p>
        </p:txBody>
      </p:sp>
      <p:pic>
        <p:nvPicPr>
          <p:cNvPr id="9220" name="Picture 4" descr="The Good, Bad and Ugly of Social Media, Part 3 – The Ugly | Ashley ...">
            <a:extLst>
              <a:ext uri="{FF2B5EF4-FFF2-40B4-BE49-F238E27FC236}">
                <a16:creationId xmlns:a16="http://schemas.microsoft.com/office/drawing/2014/main" xmlns="" id="{DA755921-802C-4619-9AA9-3C99AEC7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48" y="945819"/>
            <a:ext cx="2014252" cy="28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9AA3DD-E401-46F2-987D-CCF41AFB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11</a:t>
            </a:fld>
            <a:endParaRPr 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7366356" y="3529830"/>
            <a:ext cx="1569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Calibri" panose="020F0502020204030204" pitchFamily="34" charset="0"/>
              </a:rPr>
              <a:t>T=</a:t>
            </a:r>
            <a:r>
              <a:rPr lang="zh-CN" altLang="en-US" sz="1200" dirty="0" smtClean="0">
                <a:latin typeface="Calibri" panose="020F0502020204030204" pitchFamily="34" charset="0"/>
              </a:rPr>
              <a:t>是真的吗？</a:t>
            </a:r>
            <a:endParaRPr lang="en-US" altLang="zh-CN" sz="1200" dirty="0" smtClean="0">
              <a:latin typeface="Calibri" panose="020F0502020204030204" pitchFamily="34" charset="0"/>
            </a:endParaRPr>
          </a:p>
          <a:p>
            <a:r>
              <a:rPr lang="en-US" altLang="zh-CN" sz="1200" dirty="0" smtClean="0">
                <a:latin typeface="Calibri" panose="020F0502020204030204" pitchFamily="34" charset="0"/>
              </a:rPr>
              <a:t>H=</a:t>
            </a:r>
            <a:r>
              <a:rPr lang="zh-CN" altLang="en-US" sz="1200" dirty="0" smtClean="0">
                <a:latin typeface="Calibri" panose="020F0502020204030204" pitchFamily="34" charset="0"/>
              </a:rPr>
              <a:t>是有用的吗？</a:t>
            </a:r>
            <a:endParaRPr lang="en-US" altLang="zh-CN" sz="1200" dirty="0" smtClean="0">
              <a:latin typeface="Calibri" panose="020F0502020204030204" pitchFamily="34" charset="0"/>
            </a:endParaRPr>
          </a:p>
          <a:p>
            <a:r>
              <a:rPr lang="en-US" altLang="zh-CN" sz="1200" dirty="0" smtClean="0">
                <a:latin typeface="Calibri" panose="020F0502020204030204" pitchFamily="34" charset="0"/>
              </a:rPr>
              <a:t>I=</a:t>
            </a:r>
            <a:r>
              <a:rPr lang="zh-CN" altLang="en-US" sz="1200" dirty="0" smtClean="0">
                <a:latin typeface="Calibri" panose="020F0502020204030204" pitchFamily="34" charset="0"/>
              </a:rPr>
              <a:t>是否具有启发性？</a:t>
            </a:r>
            <a:endParaRPr lang="en-US" altLang="zh-CN" sz="1200" dirty="0" smtClean="0">
              <a:latin typeface="Calibri" panose="020F0502020204030204" pitchFamily="34" charset="0"/>
            </a:endParaRPr>
          </a:p>
          <a:p>
            <a:r>
              <a:rPr lang="en-US" altLang="zh-CN" sz="1200" dirty="0" smtClean="0">
                <a:latin typeface="Calibri" panose="020F0502020204030204" pitchFamily="34" charset="0"/>
              </a:rPr>
              <a:t>N=</a:t>
            </a:r>
            <a:r>
              <a:rPr lang="zh-CN" altLang="en-US" sz="1200" dirty="0" smtClean="0">
                <a:latin typeface="Calibri" panose="020F0502020204030204" pitchFamily="34" charset="0"/>
              </a:rPr>
              <a:t>是必需的吗？</a:t>
            </a:r>
            <a:endParaRPr lang="en-US" altLang="zh-CN" sz="1200" dirty="0" smtClean="0">
              <a:latin typeface="Calibri" panose="020F0502020204030204" pitchFamily="34" charset="0"/>
            </a:endParaRPr>
          </a:p>
          <a:p>
            <a:r>
              <a:rPr lang="en-US" altLang="zh-CN" sz="1200" dirty="0" smtClean="0">
                <a:latin typeface="Calibri" panose="020F0502020204030204" pitchFamily="34" charset="0"/>
              </a:rPr>
              <a:t>K=</a:t>
            </a:r>
            <a:r>
              <a:rPr lang="zh-CN" altLang="en-US" sz="1200" dirty="0" smtClean="0">
                <a:latin typeface="Calibri" panose="020F0502020204030204" pitchFamily="34" charset="0"/>
              </a:rPr>
              <a:t>是友善的吗？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877431"/>
      </p:ext>
    </p:extLst>
  </p:cSld>
  <p:clrMapOvr>
    <a:masterClrMapping/>
  </p:clrMapOvr>
  <p:transition advTm="5823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4429" y="1608510"/>
            <a:ext cx="6057821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确保自己的在线形象：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 dirty="0">
                <a:cs typeface="宋体" pitchFamily="18" charset="0"/>
              </a:rPr>
              <a:t>花时间检查自己的拼写和语法。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 dirty="0">
                <a:cs typeface="宋体" pitchFamily="18" charset="0"/>
              </a:rPr>
              <a:t>在参与讨论之前首先做好讨论的准备。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b="0" i="0" u="none" baseline="0" dirty="0">
                <a:cs typeface="宋体" pitchFamily="18" charset="0"/>
              </a:rPr>
              <a:t>避免不适当的语言和</a:t>
            </a:r>
            <a:r>
              <a:rPr lang="zh-CN" b="0" i="0" u="none" baseline="0" dirty="0" smtClean="0">
                <a:cs typeface="宋体" pitchFamily="18" charset="0"/>
              </a:rPr>
              <a:t>言论</a:t>
            </a:r>
            <a:r>
              <a:rPr lang="zh-CN" altLang="en-US" dirty="0">
                <a:cs typeface="宋体" pitchFamily="18" charset="0"/>
              </a:rPr>
              <a:t>。</a:t>
            </a:r>
            <a:endParaRPr lang="zh-CN" b="0" i="0" u="none" baseline="0" dirty="0">
              <a:cs typeface="宋体" pitchFamily="18" charset="0"/>
            </a:endParaRP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400" b="0" i="0" u="none" baseline="0" dirty="0">
                <a:cs typeface="宋体" pitchFamily="18" charset="0"/>
              </a:rPr>
              <a:t>要保证自始至终的专业</a:t>
            </a:r>
            <a:r>
              <a:rPr lang="zh-CN" sz="1400" b="0" i="0" u="none" baseline="0" dirty="0" smtClean="0">
                <a:cs typeface="宋体" pitchFamily="18" charset="0"/>
              </a:rPr>
              <a:t>性</a:t>
            </a:r>
            <a:r>
              <a:rPr lang="zh-CN" altLang="en-US" dirty="0">
                <a:cs typeface="宋体" pitchFamily="18" charset="0"/>
              </a:rPr>
              <a:t>。</a:t>
            </a:r>
            <a:r>
              <a:rPr lang="zh-CN" b="0" i="0" u="none" baseline="0" dirty="0" smtClean="0">
                <a:cs typeface="宋体" pitchFamily="18" charset="0"/>
              </a:rPr>
              <a:t>不要</a:t>
            </a:r>
            <a:r>
              <a:rPr lang="zh-CN" b="0" i="0" u="none" baseline="0" dirty="0">
                <a:cs typeface="宋体" pitchFamily="18" charset="0"/>
              </a:rPr>
              <a:t>挑起</a:t>
            </a:r>
            <a:r>
              <a:rPr lang="zh-CN" b="0" i="0" u="none" baseline="0" dirty="0" smtClean="0">
                <a:cs typeface="宋体" pitchFamily="18" charset="0"/>
              </a:rPr>
              <a:t>争端</a:t>
            </a:r>
            <a:r>
              <a:rPr lang="zh-CN" altLang="en-US" b="0" i="0" u="none" baseline="0" dirty="0" smtClean="0">
                <a:cs typeface="宋体" pitchFamily="18" charset="0"/>
              </a:rPr>
              <a:t>。</a:t>
            </a:r>
            <a:endParaRPr lang="zh-CN" b="0" i="0" u="none" baseline="0" dirty="0">
              <a:cs typeface="宋体" pitchFamily="18" charset="0"/>
            </a:endParaRP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向困于难题的学员提供帮助，以此分享您的知识。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对待其他学员所犯的错误要宽容，耐心和带有同情心地对待课程中的所有</a:t>
            </a:r>
            <a:r>
              <a:rPr lang="zh-CN" sz="1500" b="0" i="0" u="none" baseline="0" dirty="0" smtClean="0">
                <a:cs typeface="宋体" pitchFamily="18" charset="0"/>
              </a:rPr>
              <a:t>学员</a:t>
            </a:r>
            <a:r>
              <a:rPr lang="zh-CN" altLang="en-US" sz="1500" b="0" i="0" u="none" baseline="0" dirty="0" smtClean="0">
                <a:cs typeface="宋体" pitchFamily="18" charset="0"/>
              </a:rPr>
              <a:t>。</a:t>
            </a:r>
            <a:endParaRPr lang="zh-CN" sz="1500" b="0" i="0" u="none" baseline="0" dirty="0">
              <a:cs typeface="宋体" pitchFamily="18" charset="0"/>
            </a:endParaRP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请记住：您在网上留下的内容可能会永远留在线上！</a:t>
            </a:r>
            <a:endParaRPr lang="zh-CN" sz="1500" dirty="0">
              <a:cs typeface="宋体" pitchFamily="18" charset="0"/>
            </a:endParaRPr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8196" name="Picture 4" descr="Netiquette- Online Manners. Netiquette- a combination of 'net' and ...">
            <a:extLst>
              <a:ext uri="{FF2B5EF4-FFF2-40B4-BE49-F238E27FC236}">
                <a16:creationId xmlns:a16="http://schemas.microsoft.com/office/drawing/2014/main" xmlns="" id="{D51207E6-8AD6-4263-AAB2-E8D8FDAC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10953"/>
            <a:ext cx="2486025" cy="15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92BF52-6571-4B5C-8A64-39536261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12</a:t>
            </a:fld>
            <a:endParaRPr lang="zh-CN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429" y="702832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Netiquette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网络</a:t>
            </a:r>
            <a:r>
              <a:rPr lang="zh-CN" sz="2400" b="0" i="0" u="none" baseline="0" dirty="0"/>
              <a:t>礼仪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02409"/>
      </p:ext>
    </p:extLst>
  </p:cSld>
  <p:clrMapOvr>
    <a:masterClrMapping/>
  </p:clrMapOvr>
  <p:transition advTm="2247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29" y="945819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Data Security and Ethics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数据安全</a:t>
            </a:r>
            <a:r>
              <a:rPr lang="zh-CN" sz="2400" b="0" i="0" u="none" baseline="0" dirty="0"/>
              <a:t>和道德规范</a:t>
            </a:r>
          </a:p>
        </p:txBody>
      </p:sp>
      <p:sp>
        <p:nvSpPr>
          <p:cNvPr id="2" name="Rechteck 1"/>
          <p:cNvSpPr/>
          <p:nvPr/>
        </p:nvSpPr>
        <p:spPr>
          <a:xfrm>
            <a:off x="514429" y="1933744"/>
            <a:ext cx="620784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未经同意不得共享信息（参与者的个人数据、培训材料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）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请勿将您的密码/登录信息提供给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他人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线上会话结束后记得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注销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确保计算机的安全环境（Windows和软件更新、病毒扫描、防火墙等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）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确保所有信息对于参与者而言都是透明的（持续时间、学习目标、期望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）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仅在征得同意的情况下录制实时会话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内容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课程结束做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汇报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除告知参与者并征得其同意的形式之外，不得以任何其他方式使用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数据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285750" lvl="1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200" b="0" i="0" u="none" dirty="0">
                <a:latin typeface="Calibri" panose="020F0502020204030204" pitchFamily="34" charset="0"/>
              </a:rPr>
              <a:t>仅在所需的时间段内保留</a:t>
            </a:r>
            <a:r>
              <a:rPr lang="zh-CN" sz="1200" b="0" i="0" u="none" dirty="0" smtClean="0">
                <a:latin typeface="Calibri" panose="020F0502020204030204" pitchFamily="34" charset="0"/>
              </a:rPr>
              <a:t>数据</a:t>
            </a:r>
            <a:r>
              <a:rPr lang="zh-CN" altLang="en-US" sz="1200" b="0" i="0" u="none" dirty="0" smtClean="0">
                <a:latin typeface="Calibri" panose="020F0502020204030204" pitchFamily="34" charset="0"/>
              </a:rPr>
              <a:t>。</a:t>
            </a:r>
            <a:endParaRPr lang="zh-CN" sz="1200" b="0" i="0" u="none" dirty="0">
              <a:latin typeface="Calibri" panose="020F0502020204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  <a:defRPr/>
            </a:pPr>
            <a:endParaRPr lang="zh-CN" dirty="0">
              <a:cs typeface="宋体" pitchFamily="18" charset="0"/>
            </a:endParaRPr>
          </a:p>
          <a:p>
            <a:pPr algn="l" rtl="0">
              <a:defRPr/>
            </a:pPr>
            <a:endParaRPr lang="zh-CN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1E47C4-E722-4DEC-9313-CBFE029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34" y="1050131"/>
            <a:ext cx="1665137" cy="20431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CCE79C-87B4-4CDA-AE74-00AA1801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13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264068"/>
      </p:ext>
    </p:extLst>
  </p:cSld>
  <p:clrMapOvr>
    <a:masterClrMapping/>
  </p:clrMapOvr>
  <p:transition advTm="27634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29" y="945819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版权</a:t>
            </a:r>
            <a:endParaRPr lang="zh-CN" sz="2400" b="0" i="0" u="none" baseline="0" dirty="0"/>
          </a:p>
        </p:txBody>
      </p:sp>
      <p:sp>
        <p:nvSpPr>
          <p:cNvPr id="2" name="Rechteck 1"/>
          <p:cNvSpPr/>
          <p:nvPr/>
        </p:nvSpPr>
        <p:spPr>
          <a:xfrm>
            <a:off x="514429" y="1859936"/>
            <a:ext cx="7343696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在使用任何资料前，首先检查版权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当版权情况不确定时，切勿在网上发布或提供任何内容并开放给所有人看。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cs typeface="宋体" pitchFamily="18" charset="0"/>
              </a:rPr>
              <a:t>不要在互联网上分享课程培训材料。</a:t>
            </a:r>
            <a:endParaRPr lang="zh-CN" dirty="0">
              <a:cs typeface="宋体" pitchFamily="18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  <a:defRPr/>
            </a:pPr>
            <a:endParaRPr lang="zh-CN" sz="1500" dirty="0">
              <a:cs typeface="宋体" pitchFamily="18" charset="0"/>
            </a:endParaRPr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11266" name="Picture 2" descr="How to Write a Copyright Notice - Plagiarism Today">
            <a:extLst>
              <a:ext uri="{FF2B5EF4-FFF2-40B4-BE49-F238E27FC236}">
                <a16:creationId xmlns:a16="http://schemas.microsoft.com/office/drawing/2014/main" xmlns="" id="{B47BE1F9-A700-4E6A-8D98-34A8A694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14" y="3178969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6BA684D-570B-4671-A27A-A5732970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14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366412"/>
      </p:ext>
    </p:extLst>
  </p:cSld>
  <p:clrMapOvr>
    <a:masterClrMapping/>
  </p:clrMapOvr>
  <p:transition advTm="741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30" y="945819"/>
            <a:ext cx="6172200" cy="857250"/>
          </a:xfrm>
          <a:ln>
            <a:noFill/>
          </a:ln>
        </p:spPr>
        <p:txBody>
          <a:bodyPr anchor="t"/>
          <a:lstStyle/>
          <a:p>
            <a:pPr algn="l" rtl="0"/>
            <a:r>
              <a:rPr lang="zh-CN" b="0" i="0" u="none" baseline="0"/>
              <a:t>目录</a:t>
            </a:r>
          </a:p>
        </p:txBody>
      </p:sp>
      <p:sp>
        <p:nvSpPr>
          <p:cNvPr id="2" name="Rechteck 1"/>
          <p:cNvSpPr/>
          <p:nvPr/>
        </p:nvSpPr>
        <p:spPr>
          <a:xfrm>
            <a:off x="514430" y="1803069"/>
            <a:ext cx="48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电子化学习vs.线下课堂学习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电子化学习的类型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如何激励学员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在线教学方法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要诀和技巧/注意事项 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网络礼仪 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版权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>
                <a:cs typeface="宋体" pitchFamily="18" charset="0"/>
              </a:rPr>
              <a:t>数据安全和道德规范</a:t>
            </a:r>
            <a:endParaRPr lang="zh-CN" sz="1500" dirty="0"/>
          </a:p>
          <a:p>
            <a:pPr algn="l" rtl="0">
              <a:defRPr/>
            </a:pPr>
            <a:endParaRPr lang="zh-CN" sz="1500" dirty="0"/>
          </a:p>
          <a:p>
            <a:pPr algn="l" rtl="0">
              <a:defRPr/>
            </a:pPr>
            <a:endParaRPr lang="zh-CN" sz="1050" dirty="0"/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1026" name="Picture 2" descr="Content Marketing Done Right: 8 Examples You Can Learn From">
            <a:extLst>
              <a:ext uri="{FF2B5EF4-FFF2-40B4-BE49-F238E27FC236}">
                <a16:creationId xmlns:a16="http://schemas.microsoft.com/office/drawing/2014/main" xmlns="" id="{EA64370A-C500-4E53-93CD-2D6B37B0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89" y="1078391"/>
            <a:ext cx="2936081" cy="16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37529E6-F499-4139-88B5-21D6DC2A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2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604061"/>
      </p:ext>
    </p:extLst>
  </p:cSld>
  <p:clrMapOvr>
    <a:masterClrMapping/>
  </p:clrMapOvr>
  <p:transition advTm="1771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0823" y="706769"/>
            <a:ext cx="7808040" cy="857250"/>
          </a:xfrm>
          <a:ln>
            <a:noFill/>
          </a:ln>
        </p:spPr>
        <p:txBody>
          <a:bodyPr anchor="t"/>
          <a:lstStyle/>
          <a:p>
            <a:r>
              <a:rPr lang="de-DE" altLang="de-DE" sz="2800" dirty="0">
                <a:latin typeface="Calibri" panose="020F0502020204030204" pitchFamily="34" charset="0"/>
              </a:rPr>
              <a:t>E-learning vs. classroom learning</a:t>
            </a:r>
            <a:r>
              <a:rPr lang="en-US" altLang="zh-CN" sz="2800" b="0" i="0" u="none" baseline="0" dirty="0" smtClean="0">
                <a:latin typeface="Calibri" panose="020F0502020204030204" pitchFamily="34" charset="0"/>
              </a:rPr>
              <a:t/>
            </a:r>
            <a:br>
              <a:rPr lang="en-US" altLang="zh-CN" sz="2800" b="0" i="0" u="none" baseline="0" dirty="0" smtClean="0">
                <a:latin typeface="Calibri" panose="020F0502020204030204" pitchFamily="34" charset="0"/>
              </a:rPr>
            </a:br>
            <a:r>
              <a:rPr lang="zh-CN" sz="2800" b="0" i="0" u="none" baseline="0" dirty="0" smtClean="0">
                <a:latin typeface="Calibri" panose="020F0502020204030204" pitchFamily="34" charset="0"/>
              </a:rPr>
              <a:t>电子化</a:t>
            </a:r>
            <a:r>
              <a:rPr lang="zh-CN" sz="2800" b="0" i="0" u="none" baseline="0" dirty="0">
                <a:latin typeface="Calibri" panose="020F0502020204030204" pitchFamily="34" charset="0"/>
              </a:rPr>
              <a:t>学习vs.线下课堂学习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6CFF1C3-6841-4C27-BEB8-C588C5B90199}"/>
              </a:ext>
            </a:extLst>
          </p:cNvPr>
          <p:cNvGrpSpPr/>
          <p:nvPr/>
        </p:nvGrpSpPr>
        <p:grpSpPr>
          <a:xfrm>
            <a:off x="640231" y="1652141"/>
            <a:ext cx="6594007" cy="3218988"/>
            <a:chOff x="1988385" y="1614367"/>
            <a:chExt cx="5280375" cy="320097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64A7081-5322-46FC-A484-82059621365B}"/>
                </a:ext>
              </a:extLst>
            </p:cNvPr>
            <p:cNvSpPr/>
            <p:nvPr/>
          </p:nvSpPr>
          <p:spPr>
            <a:xfrm>
              <a:off x="1988385" y="1674629"/>
              <a:ext cx="3080448" cy="3080448"/>
            </a:xfrm>
            <a:custGeom>
              <a:avLst/>
              <a:gdLst>
                <a:gd name="connsiteX0" fmla="*/ 0 w 3080448"/>
                <a:gd name="connsiteY0" fmla="*/ 1540224 h 3080448"/>
                <a:gd name="connsiteX1" fmla="*/ 1540224 w 3080448"/>
                <a:gd name="connsiteY1" fmla="*/ 0 h 3080448"/>
                <a:gd name="connsiteX2" fmla="*/ 3080448 w 3080448"/>
                <a:gd name="connsiteY2" fmla="*/ 1540224 h 3080448"/>
                <a:gd name="connsiteX3" fmla="*/ 1540224 w 3080448"/>
                <a:gd name="connsiteY3" fmla="*/ 3080448 h 3080448"/>
                <a:gd name="connsiteX4" fmla="*/ 0 w 3080448"/>
                <a:gd name="connsiteY4" fmla="*/ 1540224 h 30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0448" h="3080448">
                  <a:moveTo>
                    <a:pt x="0" y="1540224"/>
                  </a:moveTo>
                  <a:cubicBezTo>
                    <a:pt x="0" y="689582"/>
                    <a:pt x="689582" y="0"/>
                    <a:pt x="1540224" y="0"/>
                  </a:cubicBezTo>
                  <a:cubicBezTo>
                    <a:pt x="2390866" y="0"/>
                    <a:pt x="3080448" y="689582"/>
                    <a:pt x="3080448" y="1540224"/>
                  </a:cubicBezTo>
                  <a:cubicBezTo>
                    <a:pt x="3080448" y="2390866"/>
                    <a:pt x="2390866" y="3080448"/>
                    <a:pt x="1540224" y="3080448"/>
                  </a:cubicBezTo>
                  <a:cubicBezTo>
                    <a:pt x="689582" y="3080448"/>
                    <a:pt x="0" y="2390866"/>
                    <a:pt x="0" y="154022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33671" tIns="533671" rIns="533671" bIns="533671" numCol="1" spcCol="1270" anchor="ctr" anchorCtr="0">
              <a:noAutofit/>
            </a:bodyPr>
            <a:lstStyle/>
            <a:p>
              <a:pPr marL="0" lvl="0" indent="0" algn="l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sz="2000" kern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975C16A-B13D-4CC0-9E7F-F0BB1B2E9970}"/>
                </a:ext>
              </a:extLst>
            </p:cNvPr>
            <p:cNvSpPr/>
            <p:nvPr/>
          </p:nvSpPr>
          <p:spPr>
            <a:xfrm>
              <a:off x="3794969" y="1614367"/>
              <a:ext cx="3473791" cy="3200971"/>
            </a:xfrm>
            <a:custGeom>
              <a:avLst/>
              <a:gdLst>
                <a:gd name="connsiteX0" fmla="*/ 0 w 3473791"/>
                <a:gd name="connsiteY0" fmla="*/ 1600486 h 3200971"/>
                <a:gd name="connsiteX1" fmla="*/ 1736896 w 3473791"/>
                <a:gd name="connsiteY1" fmla="*/ 0 h 3200971"/>
                <a:gd name="connsiteX2" fmla="*/ 3473792 w 3473791"/>
                <a:gd name="connsiteY2" fmla="*/ 1600486 h 3200971"/>
                <a:gd name="connsiteX3" fmla="*/ 1736896 w 3473791"/>
                <a:gd name="connsiteY3" fmla="*/ 3200972 h 3200971"/>
                <a:gd name="connsiteX4" fmla="*/ 0 w 3473791"/>
                <a:gd name="connsiteY4" fmla="*/ 1600486 h 320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791" h="3200971">
                  <a:moveTo>
                    <a:pt x="0" y="1600486"/>
                  </a:moveTo>
                  <a:cubicBezTo>
                    <a:pt x="0" y="716562"/>
                    <a:pt x="777635" y="0"/>
                    <a:pt x="1736896" y="0"/>
                  </a:cubicBezTo>
                  <a:cubicBezTo>
                    <a:pt x="2696157" y="0"/>
                    <a:pt x="3473792" y="716562"/>
                    <a:pt x="3473792" y="1600486"/>
                  </a:cubicBezTo>
                  <a:cubicBezTo>
                    <a:pt x="3473792" y="2484410"/>
                    <a:pt x="2696157" y="3200972"/>
                    <a:pt x="1736896" y="3200972"/>
                  </a:cubicBezTo>
                  <a:cubicBezTo>
                    <a:pt x="777635" y="3200972"/>
                    <a:pt x="0" y="2484410"/>
                    <a:pt x="0" y="16004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90005" tIns="550051" rIns="590005" bIns="550051" numCol="1" spcCol="1270" anchor="ctr" anchorCtr="0">
              <a:noAutofit/>
            </a:bodyPr>
            <a:lstStyle/>
            <a:p>
              <a:pPr marL="0" lvl="0" indent="0" algn="ctr" defTabSz="2844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sz="6400" kern="12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551394-AC5A-4FE9-B6EC-92ABE092A557}"/>
              </a:ext>
            </a:extLst>
          </p:cNvPr>
          <p:cNvSpPr txBox="1"/>
          <p:nvPr/>
        </p:nvSpPr>
        <p:spPr>
          <a:xfrm>
            <a:off x="1089666" y="2993370"/>
            <a:ext cx="1806584" cy="1309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400" b="0" i="0" u="none" kern="1200" baseline="0"/>
              <a:t>课堂学习 </a:t>
            </a:r>
          </a:p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400" b="0" i="0" u="none" kern="1200" baseline="0"/>
              <a:t>面授</a:t>
            </a:r>
          </a:p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0" i="0" u="none" kern="1200" baseline="0"/>
              <a:t>线下学习</a:t>
            </a:r>
            <a:endParaRPr lang="zh-CN" sz="1400" kern="1200"/>
          </a:p>
          <a:p>
            <a:pPr algn="ctr" rtl="0"/>
            <a:endParaRPr lang="zh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4165BF-B772-4446-A6FD-8C6FE6CAFD81}"/>
              </a:ext>
            </a:extLst>
          </p:cNvPr>
          <p:cNvSpPr txBox="1"/>
          <p:nvPr/>
        </p:nvSpPr>
        <p:spPr>
          <a:xfrm>
            <a:off x="4622239" y="2887554"/>
            <a:ext cx="1806584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400" b="0" i="0" u="none" kern="1200" baseline="0"/>
              <a:t>电子化学习</a:t>
            </a:r>
          </a:p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0" i="0" u="none" kern="1200" baseline="0"/>
              <a:t>虚拟学习</a:t>
            </a:r>
          </a:p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400" b="0" i="0" u="none" kern="1200" baseline="0"/>
              <a:t>在线学习</a:t>
            </a:r>
          </a:p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0" i="0" u="none" kern="1200" baseline="0"/>
              <a:t>远程学习</a:t>
            </a:r>
          </a:p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400" b="0" i="0" u="none" kern="1200" baseline="0"/>
              <a:t>数字学习</a:t>
            </a:r>
            <a:endParaRPr lang="zh-CN" sz="1400" kern="1200"/>
          </a:p>
          <a:p>
            <a:pPr algn="ctr" rtl="0"/>
            <a:endParaRPr lang="zh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374133-791C-4593-9EB3-2456C159AFC9}"/>
              </a:ext>
            </a:extLst>
          </p:cNvPr>
          <p:cNvSpPr txBox="1"/>
          <p:nvPr/>
        </p:nvSpPr>
        <p:spPr>
          <a:xfrm>
            <a:off x="2815655" y="3185000"/>
            <a:ext cx="18065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400" b="0" i="0" u="none" kern="1200" baseline="0"/>
              <a:t>混合学习</a:t>
            </a:r>
            <a:endParaRPr lang="zh-CN" sz="1400" kern="1200"/>
          </a:p>
          <a:p>
            <a:pPr algn="ctr" rtl="0"/>
            <a:endParaRPr lang="zh-C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886BE6-5E10-415C-93B8-A6CB1C65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496" y="1922294"/>
            <a:ext cx="913090" cy="695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9FA0A7-C24A-452C-99F9-871A2065C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" r="30391"/>
          <a:stretch/>
        </p:blipFill>
        <p:spPr>
          <a:xfrm>
            <a:off x="1879655" y="1938116"/>
            <a:ext cx="936000" cy="6951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A7F50FB-57D8-45F7-817D-9769F4B7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3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483279"/>
      </p:ext>
    </p:extLst>
  </p:cSld>
  <p:clrMapOvr>
    <a:masterClrMapping/>
  </p:clrMapOvr>
  <p:transition advTm="2118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29" y="853571"/>
            <a:ext cx="8463316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</a:rPr>
              <a:t>E-learning vs. classroom </a:t>
            </a:r>
            <a:r>
              <a:rPr lang="de-DE" altLang="de-DE" sz="2400" dirty="0" smtClean="0">
                <a:latin typeface="Calibri" panose="020F0502020204030204" pitchFamily="34" charset="0"/>
              </a:rPr>
              <a:t>learning</a:t>
            </a:r>
            <a:r>
              <a:rPr lang="de-DE" altLang="de-DE" sz="2000" dirty="0" smtClean="0">
                <a:latin typeface="Calibri" panose="020F0502020204030204" pitchFamily="34" charset="0"/>
              </a:rPr>
              <a:t/>
            </a:r>
            <a:br>
              <a:rPr lang="de-DE" altLang="de-DE" sz="2000" dirty="0" smtClean="0">
                <a:latin typeface="Calibri" panose="020F0502020204030204" pitchFamily="34" charset="0"/>
              </a:rPr>
            </a:br>
            <a:r>
              <a:rPr lang="zh-CN" sz="2400" b="0" i="0" u="none" baseline="0" dirty="0" smtClean="0"/>
              <a:t>电子化</a:t>
            </a:r>
            <a:r>
              <a:rPr lang="zh-CN" sz="2400" b="0" i="0" u="none" baseline="0" dirty="0"/>
              <a:t>学习vs.线下课堂学习</a:t>
            </a:r>
            <a:r>
              <a:rPr lang="zh-CN" sz="2400" dirty="0"/>
              <a:t/>
            </a:r>
            <a:br>
              <a:rPr lang="zh-CN" sz="2400" dirty="0"/>
            </a:br>
            <a:r>
              <a:rPr lang="zh-CN" sz="2000" b="0" i="0" u="none" baseline="0" dirty="0"/>
              <a:t>差异</a:t>
            </a:r>
            <a:endParaRPr lang="zh-CN" alt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514429" y="2109967"/>
            <a:ext cx="637214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200" b="0" i="0" u="none" dirty="0">
                <a:latin typeface="Calibri" panose="020F0502020204030204" pitchFamily="34" charset="0"/>
                <a:cs typeface="宋体" pitchFamily="18" charset="0"/>
              </a:rPr>
              <a:t>不同的学习场所： “课堂vs.卧室”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200" b="0" i="0" u="none" dirty="0">
                <a:latin typeface="Calibri" panose="020F0502020204030204" pitchFamily="34" charset="0"/>
                <a:cs typeface="宋体" pitchFamily="18" charset="0"/>
              </a:rPr>
              <a:t>不同的社会互动和沟通方式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100" b="0" i="0" u="none" dirty="0">
                <a:latin typeface="Calibri" panose="020F0502020204030204" pitchFamily="34" charset="0"/>
                <a:cs typeface="宋体" pitchFamily="18" charset="0"/>
              </a:rPr>
              <a:t>同步（实时）vs. 异步（非实时）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100" b="0" i="0" u="none" dirty="0">
                <a:latin typeface="Calibri" panose="020F0502020204030204" pitchFamily="34" charset="0"/>
                <a:cs typeface="宋体" pitchFamily="18" charset="0"/>
              </a:rPr>
              <a:t>电子化学习中的社交互动和肢体语言受限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100" b="0" i="0" u="none" dirty="0">
                <a:latin typeface="Calibri" panose="020F0502020204030204" pitchFamily="34" charset="0"/>
                <a:cs typeface="宋体" pitchFamily="18" charset="0"/>
              </a:rPr>
              <a:t>但可提供更多的异步（非实时性的）选择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100" b="0" i="0" u="none" dirty="0">
                <a:latin typeface="Calibri" panose="020F0502020204030204" pitchFamily="34" charset="0"/>
                <a:cs typeface="宋体" pitchFamily="18" charset="0"/>
              </a:rPr>
              <a:t>剧院vs.电影院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200" b="0" i="0" u="none" dirty="0">
                <a:latin typeface="Calibri" panose="020F0502020204030204" pitchFamily="34" charset="0"/>
                <a:cs typeface="宋体" pitchFamily="18" charset="0"/>
              </a:rPr>
              <a:t>教材： 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100" b="0" i="0" u="none" dirty="0">
                <a:latin typeface="Calibri" panose="020F0502020204030204" pitchFamily="34" charset="0"/>
                <a:cs typeface="宋体" pitchFamily="18" charset="0"/>
              </a:rPr>
              <a:t>相较于课堂教学，准备和选择工作更须认真仔细，考虑周全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100" b="0" i="0" u="none" dirty="0">
                <a:latin typeface="Calibri" panose="020F0502020204030204" pitchFamily="34" charset="0"/>
                <a:cs typeface="宋体" pitchFamily="18" charset="0"/>
              </a:rPr>
              <a:t>更应简明扼要，直指要点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200" b="0" i="0" u="none" dirty="0">
                <a:latin typeface="Calibri" panose="020F0502020204030204" pitchFamily="34" charset="0"/>
                <a:cs typeface="宋体" pitchFamily="18" charset="0"/>
              </a:rPr>
              <a:t>个性化程度：电子化学习更倾向于让学员自定进度，以学员为中心，需要学员加强自我掌控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200" b="0" i="0" u="none" dirty="0">
                <a:latin typeface="Calibri" panose="020F0502020204030204" pitchFamily="34" charset="0"/>
                <a:cs typeface="宋体" pitchFamily="18" charset="0"/>
              </a:rPr>
              <a:t>学习时间：电子化学习阶段的时长往往较短，但时间跨度更大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sz="1200" dirty="0">
              <a:cs typeface="宋体" pitchFamily="18" charset="0"/>
            </a:endParaRP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sz="1200" dirty="0"/>
          </a:p>
          <a:p>
            <a:pPr algn="l" rtl="0">
              <a:defRPr/>
            </a:pPr>
            <a:endParaRPr lang="zh-CN" sz="1200" dirty="0"/>
          </a:p>
          <a:p>
            <a:pPr algn="l" rtl="0">
              <a:defRPr/>
            </a:pPr>
            <a:endParaRPr lang="zh-CN" sz="900" dirty="0"/>
          </a:p>
          <a:p>
            <a:pPr algn="l" rtl="0">
              <a:defRPr/>
            </a:pPr>
            <a:endParaRPr lang="zh-CN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A6F82E-667F-48C9-9814-958A2CEE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069" y="2509113"/>
            <a:ext cx="1194281" cy="909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45C5A9-E60B-45AC-B045-2A2228B8BB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" r="30391"/>
          <a:stretch/>
        </p:blipFill>
        <p:spPr>
          <a:xfrm>
            <a:off x="6613103" y="1200799"/>
            <a:ext cx="1224247" cy="9091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AF96CD9-0020-41AF-949B-4F4E61BD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4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970287"/>
      </p:ext>
    </p:extLst>
  </p:cSld>
  <p:clrMapOvr>
    <a:masterClrMapping/>
  </p:clrMapOvr>
  <p:transition advTm="5815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30" y="754393"/>
            <a:ext cx="7808040" cy="857250"/>
          </a:xfrm>
          <a:ln>
            <a:noFill/>
          </a:ln>
        </p:spPr>
        <p:txBody>
          <a:bodyPr anchor="t"/>
          <a:lstStyle/>
          <a:p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E-Learning Types</a:t>
            </a:r>
            <a:r>
              <a:rPr lang="en-US" altLang="zh-CN" sz="2800" b="0" i="0" u="none" baseline="0" dirty="0" smtClean="0"/>
              <a:t/>
            </a:r>
            <a:br>
              <a:rPr lang="en-US" altLang="zh-CN" sz="2800" b="0" i="0" u="none" baseline="0" dirty="0" smtClean="0"/>
            </a:br>
            <a:r>
              <a:rPr lang="zh-CN" sz="2800" b="0" i="0" u="none" baseline="0" dirty="0" smtClean="0"/>
              <a:t>电子化</a:t>
            </a:r>
            <a:r>
              <a:rPr lang="zh-CN" sz="2800" b="0" i="0" u="none" baseline="0" dirty="0"/>
              <a:t>学习的类型</a:t>
            </a:r>
          </a:p>
        </p:txBody>
      </p:sp>
      <p:sp>
        <p:nvSpPr>
          <p:cNvPr id="2" name="Rechteck 1"/>
          <p:cNvSpPr/>
          <p:nvPr/>
        </p:nvSpPr>
        <p:spPr>
          <a:xfrm>
            <a:off x="514429" y="1950971"/>
            <a:ext cx="615925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sz="1600" b="0" i="0" u="none" baseline="0" dirty="0">
                <a:latin typeface="Calibri" panose="020F0502020204030204" pitchFamily="34" charset="0"/>
                <a:cs typeface="宋体" pitchFamily="18" charset="0"/>
              </a:rPr>
              <a:t>可以运用多种方式结合电子化学习的各类场景、类型和类别：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同步vs.异步：实时vs.非实时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固定不变vs.自适应：课程在变化中/不变；所有学员以不同的方式/相同的方式学习同样的内容 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线性vs.交互式：只从发送方到接收方vs</a:t>
            </a:r>
            <a:r>
              <a:rPr lang="zh-CN" b="0" i="0" u="none" baseline="0" dirty="0" smtClean="0">
                <a:latin typeface="Calibri" panose="020F0502020204030204" pitchFamily="34" charset="0"/>
                <a:cs typeface="宋体" pitchFamily="18" charset="0"/>
              </a:rPr>
              <a:t>.双向 </a:t>
            </a:r>
            <a:endParaRPr lang="zh-CN" b="0" i="0" u="none" baseline="0" dirty="0">
              <a:latin typeface="Calibri" panose="020F0502020204030204" pitchFamily="34" charset="0"/>
              <a:cs typeface="宋体" pitchFamily="18" charset="0"/>
            </a:endParaRP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个人vs.协作：单独学习vs</a:t>
            </a:r>
            <a:r>
              <a:rPr lang="zh-CN" b="0" i="0" u="none" baseline="0" dirty="0" smtClean="0">
                <a:latin typeface="Calibri" panose="020F0502020204030204" pitchFamily="34" charset="0"/>
                <a:cs typeface="宋体" pitchFamily="18" charset="0"/>
              </a:rPr>
              <a:t>.（</a:t>
            </a: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在线）群体中的学习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小课vs.大课（慕课MOOC）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……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dirty="0">
              <a:cs typeface="宋体" pitchFamily="18" charset="0"/>
            </a:endParaRP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zh-CN" dirty="0"/>
          </a:p>
          <a:p>
            <a:pPr algn="l" rtl="0">
              <a:defRPr/>
            </a:pPr>
            <a:endParaRPr lang="zh-CN" dirty="0"/>
          </a:p>
          <a:p>
            <a:pPr algn="l" rtl="0">
              <a:defRPr/>
            </a:pPr>
            <a:endParaRPr lang="zh-CN" sz="1000" dirty="0"/>
          </a:p>
          <a:p>
            <a:pPr algn="l" rtl="0">
              <a:defRPr/>
            </a:pPr>
            <a:endParaRPr lang="zh-CN" sz="1000" dirty="0"/>
          </a:p>
        </p:txBody>
      </p:sp>
      <p:pic>
        <p:nvPicPr>
          <p:cNvPr id="2050" name="Picture 2" descr="How are Top Fortune 500 companies using eLearning to boost ...">
            <a:extLst>
              <a:ext uri="{FF2B5EF4-FFF2-40B4-BE49-F238E27FC236}">
                <a16:creationId xmlns:a16="http://schemas.microsoft.com/office/drawing/2014/main" xmlns="" id="{487ED25D-12DB-477E-BC73-C818ABFC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9" y="1093721"/>
            <a:ext cx="2071688" cy="10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D8CB1B1-30C0-433D-A2D6-F2C3E652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5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055905"/>
      </p:ext>
    </p:extLst>
  </p:cSld>
  <p:clrMapOvr>
    <a:masterClrMapping/>
  </p:clrMapOvr>
  <p:transition advTm="4076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84768" y="714376"/>
            <a:ext cx="7808040" cy="857250"/>
          </a:xfrm>
          <a:ln>
            <a:noFill/>
          </a:ln>
        </p:spPr>
        <p:txBody>
          <a:bodyPr anchor="t"/>
          <a:lstStyle/>
          <a:p>
            <a:r>
              <a:rPr lang="de-DE" altLang="de-DE" sz="2800" dirty="0">
                <a:latin typeface="Calibri" panose="020F0502020204030204" pitchFamily="34" charset="0"/>
                <a:ea typeface="宋体" panose="02010600030101010101" pitchFamily="2" charset="-122"/>
                <a:cs typeface="Arial Unicode MS" panose="020B0604020202020204" pitchFamily="34" charset="-122"/>
              </a:rPr>
              <a:t>E-Teaching / Learning Methods</a:t>
            </a:r>
            <a:r>
              <a:rPr lang="en-US" altLang="zh-CN" sz="2800" b="0" i="0" u="none" baseline="0" dirty="0" smtClean="0">
                <a:ea typeface="宋体" panose="02010600030101010101" pitchFamily="2" charset="-122"/>
              </a:rPr>
              <a:t/>
            </a:r>
            <a:br>
              <a:rPr lang="en-US" altLang="zh-CN" sz="2800" b="0" i="0" u="none" baseline="0" dirty="0" smtClean="0">
                <a:ea typeface="宋体" panose="02010600030101010101" pitchFamily="2" charset="-122"/>
              </a:rPr>
            </a:br>
            <a:r>
              <a:rPr lang="zh-CN" sz="2800" b="0" i="0" u="none" baseline="0" dirty="0" smtClean="0">
                <a:ea typeface="宋体" panose="02010600030101010101" pitchFamily="2" charset="-122"/>
              </a:rPr>
              <a:t>电子化</a:t>
            </a:r>
            <a:r>
              <a:rPr lang="zh-CN" sz="2800" b="0" i="0" u="none" baseline="0" dirty="0">
                <a:ea typeface="宋体" panose="02010600030101010101" pitchFamily="2" charset="-122"/>
              </a:rPr>
              <a:t>教学/学习方法</a:t>
            </a:r>
          </a:p>
        </p:txBody>
      </p:sp>
      <p:sp>
        <p:nvSpPr>
          <p:cNvPr id="2" name="Rechteck 1"/>
          <p:cNvSpPr/>
          <p:nvPr/>
        </p:nvSpPr>
        <p:spPr>
          <a:xfrm>
            <a:off x="466896" y="1745459"/>
            <a:ext cx="804378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讲课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利用视频通话和屏幕共享进行现场实时的授课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下载或</a:t>
            </a:r>
            <a:r>
              <a:rPr lang="zh-CN" sz="1200" b="0" i="0" u="none" baseline="0" dirty="0" smtClean="0">
                <a:latin typeface="Calibri" panose="020F0502020204030204" pitchFamily="34" charset="0"/>
                <a:cs typeface="宋体" pitchFamily="18" charset="0"/>
              </a:rPr>
              <a:t>利用流</a:t>
            </a: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媒体预先录制的演示视频/讲座视频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工作任务（在线和离线；单人任务或小组任务）： 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信通技术工具：生产力工具（例如：office）、协作工具、</a:t>
            </a:r>
            <a:r>
              <a:rPr lang="zh-CN" sz="1200" dirty="0">
                <a:latin typeface="Calibri" panose="020F0502020204030204" pitchFamily="34" charset="0"/>
                <a:cs typeface="宋体" pitchFamily="18" charset="0"/>
              </a:rPr>
              <a:t/>
            </a:r>
            <a:br>
              <a:rPr lang="zh-CN" sz="1200" dirty="0">
                <a:latin typeface="Calibri" panose="020F0502020204030204" pitchFamily="34" charset="0"/>
                <a:cs typeface="宋体" pitchFamily="18" charset="0"/>
              </a:rPr>
            </a:b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云服务、论坛、聊天工具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单项任务：阅读；文档分析；信息搜索；填写</a:t>
            </a:r>
            <a:r>
              <a:rPr lang="zh-CN" sz="1200" dirty="0">
                <a:latin typeface="Calibri" panose="020F0502020204030204" pitchFamily="34" charset="0"/>
                <a:cs typeface="宋体" pitchFamily="18" charset="0"/>
              </a:rPr>
              <a:t/>
            </a:r>
            <a:br>
              <a:rPr lang="zh-CN" sz="1200" dirty="0">
                <a:latin typeface="Calibri" panose="020F0502020204030204" pitchFamily="34" charset="0"/>
                <a:cs typeface="宋体" pitchFamily="18" charset="0"/>
              </a:rPr>
            </a:b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表格；电子评估；在线测试；工作表/表格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复杂任务：项目、案例研究、撰写报告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教练式辅导/导师指导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同步：视频通话、音频通话、短信聊天</a:t>
            </a:r>
          </a:p>
          <a:p>
            <a:pPr marL="742950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sz="1200" b="0" i="0" u="none" baseline="0" dirty="0">
                <a:latin typeface="Calibri" panose="020F0502020204030204" pitchFamily="34" charset="0"/>
                <a:cs typeface="宋体" pitchFamily="18" charset="0"/>
              </a:rPr>
              <a:t>异步：论坛、电子邮件、学习成果评估（例如报告）</a:t>
            </a:r>
          </a:p>
        </p:txBody>
      </p:sp>
      <p:pic>
        <p:nvPicPr>
          <p:cNvPr id="3074" name="Picture 2" descr="Elearning: At what price can you sell your elearning expertise ...">
            <a:extLst>
              <a:ext uri="{FF2B5EF4-FFF2-40B4-BE49-F238E27FC236}">
                <a16:creationId xmlns:a16="http://schemas.microsoft.com/office/drawing/2014/main" xmlns="" id="{7882B270-BDD6-46A5-9E3B-7353D011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88" y="1143001"/>
            <a:ext cx="2280123" cy="15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2E52A30-8FEE-4202-B41A-F84FA7CF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6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486525"/>
      </p:ext>
    </p:extLst>
  </p:cSld>
  <p:clrMapOvr>
    <a:masterClrMapping/>
  </p:clrMapOvr>
  <p:transition advTm="4434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4429" y="945819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Tipps and Tricks /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Don'ts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要诀</a:t>
            </a:r>
            <a:r>
              <a:rPr lang="zh-CN" sz="2400" b="0" i="0" u="none" baseline="0" dirty="0"/>
              <a:t>和技巧/注意事项</a:t>
            </a:r>
          </a:p>
        </p:txBody>
      </p:sp>
      <p:sp>
        <p:nvSpPr>
          <p:cNvPr id="2" name="Rechteck 1"/>
          <p:cNvSpPr/>
          <p:nvPr/>
        </p:nvSpPr>
        <p:spPr>
          <a:xfrm>
            <a:off x="514429" y="1859936"/>
            <a:ext cx="70650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sz="1500" b="0" i="0" u="none" baseline="0" dirty="0">
                <a:latin typeface="Calibri" panose="020F0502020204030204" pitchFamily="34" charset="0"/>
                <a:cs typeface="宋体" pitchFamily="18" charset="0"/>
              </a:rPr>
              <a:t>运用讲座视频，例如使用PowerPoint录制幻灯片放映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latin typeface="Calibri" panose="020F0502020204030204" pitchFamily="34" charset="0"/>
                <a:cs typeface="宋体" pitchFamily="18" charset="0"/>
              </a:rPr>
              <a:t>录制讲座——不要用流媒体直播</a:t>
            </a:r>
          </a:p>
          <a:p>
            <a:pPr marL="742950" lvl="1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可避免网络访问受限的问题</a:t>
            </a:r>
          </a:p>
          <a:p>
            <a:pPr marL="742950" lvl="1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较长的视频可以</a:t>
            </a:r>
            <a:r>
              <a:rPr lang="zh-CN" b="0" i="0" u="none" baseline="0" dirty="0" smtClean="0">
                <a:latin typeface="Calibri" panose="020F0502020204030204" pitchFamily="34" charset="0"/>
                <a:cs typeface="宋体" pitchFamily="18" charset="0"/>
              </a:rPr>
              <a:t>在学员</a:t>
            </a: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有足够时间和学习动力时分段播放。</a:t>
            </a:r>
          </a:p>
          <a:p>
            <a:pPr marL="742950" lvl="1" indent="-285750" algn="l" rtl="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14375" algn="l"/>
              </a:tabLst>
              <a:defRPr/>
            </a:pPr>
            <a:r>
              <a:rPr lang="zh-CN" b="0" i="0" u="none" baseline="0" dirty="0">
                <a:latin typeface="Calibri" panose="020F0502020204030204" pitchFamily="34" charset="0"/>
                <a:cs typeface="宋体" pitchFamily="18" charset="0"/>
              </a:rPr>
              <a:t>学员可以按需倒退或快放，加速或减速，也可以重复观看。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latin typeface="Calibri" panose="020F0502020204030204" pitchFamily="34" charset="0"/>
              </a:rPr>
              <a:t>您一定要出镜：主讲人若能在视频中出镜，效果会更好，也更容易建立个人联系。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latin typeface="Calibri" panose="020F0502020204030204" pitchFamily="34" charset="0"/>
              </a:rPr>
              <a:t>视频不宜过长，也不要过短（取决于主题、设置和目标群体等不同因素）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sz="1500" b="0" i="0" u="none" baseline="0" dirty="0">
                <a:latin typeface="Calibri" panose="020F0502020204030204" pitchFamily="34" charset="0"/>
              </a:rPr>
              <a:t>在智能手机上测试演示文稿幻灯片</a:t>
            </a:r>
            <a:endParaRPr lang="zh-CN" sz="1500" dirty="0">
              <a:latin typeface="Calibri" panose="020F0502020204030204" pitchFamily="34" charset="0"/>
            </a:endParaRPr>
          </a:p>
          <a:p>
            <a:pPr algn="l" rtl="0">
              <a:defRPr/>
            </a:pPr>
            <a:endParaRPr lang="zh-CN" sz="1500" dirty="0"/>
          </a:p>
          <a:p>
            <a:pPr algn="l" rtl="0">
              <a:defRPr/>
            </a:pPr>
            <a:endParaRPr lang="zh-CN" sz="1050" dirty="0"/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5124" name="Picture 4" descr="The Best Online Lecture Tool: Video vs Zoom - Houstonian News">
            <a:extLst>
              <a:ext uri="{FF2B5EF4-FFF2-40B4-BE49-F238E27FC236}">
                <a16:creationId xmlns:a16="http://schemas.microsoft.com/office/drawing/2014/main" xmlns="" id="{1270CB1A-FECD-4125-8151-4B7FAC95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89" y="945819"/>
            <a:ext cx="1683081" cy="16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DD999D6-5BEE-4D2C-A361-E61A8055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7</a:t>
            </a:fld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157538"/>
      </p:ext>
    </p:extLst>
  </p:cSld>
  <p:clrMapOvr>
    <a:masterClrMapping/>
  </p:clrMapOvr>
  <p:transition advTm="4193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4429" y="1859936"/>
            <a:ext cx="53220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sz="1500" b="0" i="0" u="none" baseline="0" dirty="0">
                <a:cs typeface="宋体" pitchFamily="18" charset="0"/>
              </a:rPr>
              <a:t>使用开放教育资源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互联网上有很多不错的教材。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教师不用自己制作所有的教学内容。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但教师必须做信息检索、查找、选择、排列现有资料，并检查现有资料的质量情况。</a:t>
            </a:r>
            <a:endParaRPr lang="zh-CN" dirty="0"/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给出清晰、详细和具体的指示</a:t>
            </a:r>
          </a:p>
          <a:p>
            <a:pPr marL="257175" indent="-257175" algn="l" rtl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b="0" i="0" u="none" baseline="0" dirty="0">
                <a:cs typeface="宋体" pitchFamily="18" charset="0"/>
              </a:rPr>
              <a:t>准备交互式和社会化学习活动</a:t>
            </a:r>
            <a:endParaRPr lang="zh-CN" dirty="0"/>
          </a:p>
          <a:p>
            <a:pPr algn="l" rtl="0">
              <a:defRPr/>
            </a:pPr>
            <a:endParaRPr lang="zh-CN" sz="1050" dirty="0"/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6150" name="Picture 6" descr="Open Educational Resources (OERs) Easily Correlated to Existing ...">
            <a:extLst>
              <a:ext uri="{FF2B5EF4-FFF2-40B4-BE49-F238E27FC236}">
                <a16:creationId xmlns:a16="http://schemas.microsoft.com/office/drawing/2014/main" xmlns="" id="{FF0D0F97-B250-4275-AF93-BA213AF2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87" y="1088694"/>
            <a:ext cx="1736574" cy="1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73AD23-D3FB-499C-A21E-CDE49365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8</a:t>
            </a:fld>
            <a:endParaRPr lang="zh-CN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429" y="945819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Tipps and Tricks /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Don'ts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要诀</a:t>
            </a:r>
            <a:r>
              <a:rPr lang="zh-CN" sz="2400" b="0" i="0" u="none" baseline="0" dirty="0"/>
              <a:t>和技巧/注意事项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832910"/>
      </p:ext>
    </p:extLst>
  </p:cSld>
  <p:clrMapOvr>
    <a:masterClrMapping/>
  </p:clrMapOvr>
  <p:transition advTm="2500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4429" y="1803069"/>
            <a:ext cx="507912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sz="1600" b="0" i="0" u="none" baseline="0" dirty="0">
                <a:cs typeface="宋体" pitchFamily="18" charset="0"/>
              </a:rPr>
              <a:t>使用小组沟通的教学方式，但要谨慎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zh-CN" b="0" i="0" u="none" baseline="0" dirty="0">
                <a:cs typeface="宋体" pitchFamily="18" charset="0"/>
              </a:rPr>
              <a:t>不要在直接教学中采用小组沟通的方式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zh-CN" b="0" i="0" u="none" baseline="0" dirty="0">
                <a:cs typeface="宋体" pitchFamily="18" charset="0"/>
              </a:rPr>
              <a:t>相反，教师可以设置线上接待时间，在特定时间段通过视频通话进行</a:t>
            </a:r>
            <a:r>
              <a:rPr lang="zh-CN" b="0" i="0" u="none" baseline="0" dirty="0" smtClean="0">
                <a:cs typeface="宋体" pitchFamily="18" charset="0"/>
              </a:rPr>
              <a:t>交流</a:t>
            </a:r>
            <a:endParaRPr lang="zh-CN" b="0" i="0" u="none" baseline="0" dirty="0">
              <a:cs typeface="宋体" pitchFamily="18" charset="0"/>
            </a:endParaRP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zh-CN" b="0" i="0" u="none" baseline="0" dirty="0">
                <a:cs typeface="宋体" pitchFamily="18" charset="0"/>
              </a:rPr>
              <a:t>只需登录并等待学生 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zh-CN" b="0" i="0" u="none" baseline="0" dirty="0">
                <a:cs typeface="宋体" pitchFamily="18" charset="0"/>
              </a:rPr>
              <a:t>这些会议应是可选项，非</a:t>
            </a:r>
            <a:r>
              <a:rPr lang="zh-CN" b="0" i="0" u="none" baseline="0" dirty="0" smtClean="0">
                <a:cs typeface="宋体" pitchFamily="18" charset="0"/>
              </a:rPr>
              <a:t>强制</a:t>
            </a:r>
            <a:endParaRPr lang="zh-CN" b="0" i="0" u="none" baseline="0" dirty="0">
              <a:cs typeface="宋体" pitchFamily="18" charset="0"/>
            </a:endParaRP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/>
            </a:pPr>
            <a:r>
              <a:rPr lang="zh-CN" b="0" i="0" u="none" baseline="0" dirty="0">
                <a:cs typeface="宋体" pitchFamily="18" charset="0"/>
              </a:rPr>
              <a:t>利用线上接待时间，用于反馈、澄清和解决问题</a:t>
            </a:r>
            <a:endParaRPr lang="zh-CN" dirty="0"/>
          </a:p>
          <a:p>
            <a:pPr algn="l" rtl="0">
              <a:defRPr/>
            </a:pPr>
            <a:endParaRPr lang="zh-CN" sz="1050" dirty="0"/>
          </a:p>
          <a:p>
            <a:pPr algn="l" rtl="0">
              <a:defRPr/>
            </a:pPr>
            <a:endParaRPr lang="zh-CN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E1EB2F-6E69-483C-A477-69DCDF05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06" y="1116987"/>
            <a:ext cx="2329622" cy="14547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300F9-6823-4CAA-A555-6800F693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8573114-2629-484D-9F0A-1EE4BB7E1E39}" type="slidenum">
              <a:rPr/>
              <a:pPr/>
              <a:t>9</a:t>
            </a:fld>
            <a:endParaRPr lang="zh-CN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429" y="945819"/>
            <a:ext cx="7172245" cy="857250"/>
          </a:xfrm>
          <a:ln>
            <a:noFill/>
          </a:ln>
        </p:spPr>
        <p:txBody>
          <a:bodyPr anchor="t"/>
          <a:lstStyle/>
          <a:p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Tipps and Tricks /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Don'ts</a:t>
            </a:r>
            <a:r>
              <a:rPr lang="en-US" altLang="zh-CN" sz="2400" b="0" i="0" u="none" baseline="0" dirty="0" smtClean="0"/>
              <a:t/>
            </a:r>
            <a:br>
              <a:rPr lang="en-US" altLang="zh-CN" sz="2400" b="0" i="0" u="none" baseline="0" dirty="0" smtClean="0"/>
            </a:br>
            <a:r>
              <a:rPr lang="zh-CN" sz="2400" b="0" i="0" u="none" baseline="0" dirty="0" smtClean="0"/>
              <a:t>要诀</a:t>
            </a:r>
            <a:r>
              <a:rPr lang="zh-CN" sz="2400" b="0" i="0" u="none" baseline="0" dirty="0"/>
              <a:t>和技巧/注意事项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899780"/>
      </p:ext>
    </p:extLst>
  </p:cSld>
  <p:clrMapOvr>
    <a:masterClrMapping/>
  </p:clrMapOvr>
  <p:transition advTm="1436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5.2|11.1|21.5|29.2|14.4|26.8|2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4|18.1|92.8|87.5|15.1|45.8|69.3|40.2|23.8|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1.7|36.6|24.9|14.8|14.5|31.4|4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9.4|21.2|13.5|34.1|31.9|41.2|11.4|1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9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1.4|2.2|2.8|13.2|19|3.1|7.1|12|14.2|38.2|3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25.5|51.2|64.6|80.8|71.4|67.9|3.2|51.4|14|75.2|5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|15.1|113.3|109.8|45.2|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8.9|67.1|61.6|38.7|27|55.2|21|80.2|3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9.1|4.6|24.8|32|79.2|135.9|4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9.6|23.4|0.7|31.9|5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3.4|9|33.1|44.2|1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3.1|5.4|18.5|27.3|8.2|7.8"/>
</p:tagLst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宋体"/>
        <a:ea typeface="宋体"/>
        <a:cs typeface="宋体"/>
        <a:font script="Jpan" typeface="宋体"/>
        <a:font script="Hang" typeface="宋体"/>
        <a:font script="Hans" typeface="宋体"/>
        <a:font script="Hant" typeface="宋体"/>
        <a:font script="Arab" typeface="宋体"/>
        <a:font script="Hebr" typeface="宋体"/>
        <a:font script="Thai" typeface="宋体"/>
        <a:font script="Ethi" typeface="宋体"/>
        <a:font script="Beng" typeface="宋体"/>
        <a:font script="Gujr" typeface="宋体"/>
        <a:font script="Khmr" typeface="宋体"/>
        <a:font script="Knda" typeface="宋体"/>
        <a:font script="Guru" typeface="宋体"/>
        <a:font script="Cans" typeface="宋体"/>
        <a:font script="Cher" typeface="宋体"/>
        <a:font script="Yiii" typeface="宋体"/>
        <a:font script="Tibt" typeface="宋体"/>
        <a:font script="Thaa" typeface="宋体"/>
        <a:font script="Deva" typeface="宋体"/>
        <a:font script="Telu" typeface="宋体"/>
        <a:font script="Taml" typeface="宋体"/>
        <a:font script="Syrc" typeface="宋体"/>
        <a:font script="Orya" typeface="宋体"/>
        <a:font script="Mlym" typeface="宋体"/>
        <a:font script="Laoo" typeface="宋体"/>
        <a:font script="Sinh" typeface="宋体"/>
        <a:font script="Mong" typeface="宋体"/>
        <a:font script="Viet" typeface="宋体"/>
        <a:font script="Uigh" typeface="宋体"/>
        <a:font script="Geor" typeface="宋体"/>
      </a:majorFont>
      <a:minorFont>
        <a:latin typeface="宋体"/>
        <a:ea typeface="宋体"/>
        <a:cs typeface="宋体"/>
        <a:font script="Jpan" typeface="宋体"/>
        <a:font script="Hang" typeface="宋体"/>
        <a:font script="Hans" typeface="宋体"/>
        <a:font script="Hant" typeface="宋体"/>
        <a:font script="Arab" typeface="宋体"/>
        <a:font script="Hebr" typeface="宋体"/>
        <a:font script="Thai" typeface="宋体"/>
        <a:font script="Ethi" typeface="宋体"/>
        <a:font script="Beng" typeface="宋体"/>
        <a:font script="Gujr" typeface="宋体"/>
        <a:font script="Khmr" typeface="宋体"/>
        <a:font script="Knda" typeface="宋体"/>
        <a:font script="Guru" typeface="宋体"/>
        <a:font script="Cans" typeface="宋体"/>
        <a:font script="Cher" typeface="宋体"/>
        <a:font script="Yiii" typeface="宋体"/>
        <a:font script="Tibt" typeface="宋体"/>
        <a:font script="Thaa" typeface="宋体"/>
        <a:font script="Deva" typeface="宋体"/>
        <a:font script="Telu" typeface="宋体"/>
        <a:font script="Taml" typeface="宋体"/>
        <a:font script="Syrc" typeface="宋体"/>
        <a:font script="Orya" typeface="宋体"/>
        <a:font script="Mlym" typeface="宋体"/>
        <a:font script="Laoo" typeface="宋体"/>
        <a:font script="Sinh" typeface="宋体"/>
        <a:font script="Mong" typeface="宋体"/>
        <a:font script="Viet" typeface="宋体"/>
        <a:font script="Uigh" typeface="宋体"/>
        <a:font script="Geor"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宋体"/>
        <a:ea typeface="宋体"/>
        <a:cs typeface="宋体"/>
        <a:font script="Jpan" typeface="宋体"/>
        <a:font script="Hang" typeface="宋体"/>
        <a:font script="Hans" typeface="宋体"/>
        <a:font script="Hant" typeface="宋体"/>
        <a:font script="Arab" typeface="宋体"/>
        <a:font script="Hebr" typeface="宋体"/>
        <a:font script="Thai" typeface="宋体"/>
        <a:font script="Ethi" typeface="宋体"/>
        <a:font script="Beng" typeface="宋体"/>
        <a:font script="Gujr" typeface="宋体"/>
        <a:font script="Khmr" typeface="宋体"/>
        <a:font script="Knda" typeface="宋体"/>
        <a:font script="Guru" typeface="宋体"/>
        <a:font script="Cans" typeface="宋体"/>
        <a:font script="Cher" typeface="宋体"/>
        <a:font script="Yiii" typeface="宋体"/>
        <a:font script="Tibt" typeface="宋体"/>
        <a:font script="Thaa" typeface="宋体"/>
        <a:font script="Deva" typeface="宋体"/>
        <a:font script="Telu" typeface="宋体"/>
        <a:font script="Taml" typeface="宋体"/>
        <a:font script="Syrc" typeface="宋体"/>
        <a:font script="Orya" typeface="宋体"/>
        <a:font script="Mlym" typeface="宋体"/>
        <a:font script="Laoo" typeface="宋体"/>
        <a:font script="Sinh" typeface="宋体"/>
        <a:font script="Mong" typeface="宋体"/>
        <a:font script="Viet" typeface="宋体"/>
        <a:font script="Uigh" typeface="宋体"/>
        <a:font script="Geor" typeface="宋体"/>
      </a:majorFont>
      <a:minorFont>
        <a:latin typeface="宋体"/>
        <a:ea typeface="宋体"/>
        <a:cs typeface="宋体"/>
        <a:font script="Jpan" typeface="宋体"/>
        <a:font script="Hang" typeface="宋体"/>
        <a:font script="Hans" typeface="宋体"/>
        <a:font script="Hant" typeface="宋体"/>
        <a:font script="Arab" typeface="宋体"/>
        <a:font script="Hebr" typeface="宋体"/>
        <a:font script="Thai" typeface="宋体"/>
        <a:font script="Ethi" typeface="宋体"/>
        <a:font script="Beng" typeface="宋体"/>
        <a:font script="Gujr" typeface="宋体"/>
        <a:font script="Khmr" typeface="宋体"/>
        <a:font script="Knda" typeface="宋体"/>
        <a:font script="Guru" typeface="宋体"/>
        <a:font script="Cans" typeface="宋体"/>
        <a:font script="Cher" typeface="宋体"/>
        <a:font script="Yiii" typeface="宋体"/>
        <a:font script="Tibt" typeface="宋体"/>
        <a:font script="Thaa" typeface="宋体"/>
        <a:font script="Deva" typeface="宋体"/>
        <a:font script="Telu" typeface="宋体"/>
        <a:font script="Taml" typeface="宋体"/>
        <a:font script="Syrc" typeface="宋体"/>
        <a:font script="Orya" typeface="宋体"/>
        <a:font script="Mlym" typeface="宋体"/>
        <a:font script="Laoo" typeface="宋体"/>
        <a:font script="Sinh" typeface="宋体"/>
        <a:font script="Mong" typeface="宋体"/>
        <a:font script="Viet" typeface="宋体"/>
        <a:font script="Uigh" typeface="宋体"/>
        <a:font script="Geor"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宋体"/>
        <a:ea typeface="宋体"/>
        <a:cs typeface="宋体"/>
        <a:font script="Jpan" typeface="宋体"/>
        <a:font script="Hang" typeface="宋体"/>
        <a:font script="Hans" typeface="宋体"/>
        <a:font script="Hant" typeface="宋体"/>
        <a:font script="Arab" typeface="宋体"/>
        <a:font script="Hebr" typeface="宋体"/>
        <a:font script="Thai" typeface="宋体"/>
        <a:font script="Ethi" typeface="宋体"/>
        <a:font script="Beng" typeface="宋体"/>
        <a:font script="Gujr" typeface="宋体"/>
        <a:font script="Khmr" typeface="宋体"/>
        <a:font script="Knda" typeface="宋体"/>
        <a:font script="Guru" typeface="宋体"/>
        <a:font script="Cans" typeface="宋体"/>
        <a:font script="Cher" typeface="宋体"/>
        <a:font script="Yiii" typeface="宋体"/>
        <a:font script="Tibt" typeface="宋体"/>
        <a:font script="Thaa" typeface="宋体"/>
        <a:font script="Deva" typeface="宋体"/>
        <a:font script="Telu" typeface="宋体"/>
        <a:font script="Taml" typeface="宋体"/>
        <a:font script="Syrc" typeface="宋体"/>
        <a:font script="Orya" typeface="宋体"/>
        <a:font script="Mlym" typeface="宋体"/>
        <a:font script="Laoo" typeface="宋体"/>
        <a:font script="Sinh" typeface="宋体"/>
        <a:font script="Mong" typeface="宋体"/>
        <a:font script="Viet" typeface="宋体"/>
        <a:font script="Uigh" typeface="宋体"/>
        <a:font script="Geor" typeface="宋体"/>
      </a:majorFont>
      <a:minorFont>
        <a:latin typeface="宋体"/>
        <a:ea typeface="宋体"/>
        <a:cs typeface="宋体"/>
        <a:font script="Jpan" typeface="宋体"/>
        <a:font script="Hang" typeface="宋体"/>
        <a:font script="Hans" typeface="宋体"/>
        <a:font script="Hant" typeface="宋体"/>
        <a:font script="Arab" typeface="宋体"/>
        <a:font script="Hebr" typeface="宋体"/>
        <a:font script="Thai" typeface="宋体"/>
        <a:font script="Ethi" typeface="宋体"/>
        <a:font script="Beng" typeface="宋体"/>
        <a:font script="Gujr" typeface="宋体"/>
        <a:font script="Khmr" typeface="宋体"/>
        <a:font script="Knda" typeface="宋体"/>
        <a:font script="Guru" typeface="宋体"/>
        <a:font script="Cans" typeface="宋体"/>
        <a:font script="Cher" typeface="宋体"/>
        <a:font script="Yiii" typeface="宋体"/>
        <a:font script="Tibt" typeface="宋体"/>
        <a:font script="Thaa" typeface="宋体"/>
        <a:font script="Deva" typeface="宋体"/>
        <a:font script="Telu" typeface="宋体"/>
        <a:font script="Taml" typeface="宋体"/>
        <a:font script="Syrc" typeface="宋体"/>
        <a:font script="Orya" typeface="宋体"/>
        <a:font script="Mlym" typeface="宋体"/>
        <a:font script="Laoo" typeface="宋体"/>
        <a:font script="Sinh" typeface="宋体"/>
        <a:font script="Mong" typeface="宋体"/>
        <a:font script="Viet" typeface="宋体"/>
        <a:font script="Uigh" typeface="宋体"/>
        <a:font script="Geor" typeface="宋体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D842DDB-8451-433D-83A9-C76E2CD8E158}">
  <we:reference id="e849ddb8-6bbd-4833-bd4b-59030099d63e" version="1.0.0.0" store="EXCatalog" storeType="EXCatalog"/>
  <we:alternateReferences>
    <we:reference id="WA200000113" version="1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A2BE7320746469627AA230FACC3ED" ma:contentTypeVersion="4" ma:contentTypeDescription="Create a new document." ma:contentTypeScope="" ma:versionID="3f5e0112601c726baa85de9394570c52">
  <xs:schema xmlns:xsd="http://www.w3.org/2001/XMLSchema" xmlns:xs="http://www.w3.org/2001/XMLSchema" xmlns:p="http://schemas.microsoft.com/office/2006/metadata/properties" xmlns:ns2="5122abe2-d1e6-4740-9427-7259aa0ddd02" targetNamespace="http://schemas.microsoft.com/office/2006/metadata/properties" ma:root="true" ma:fieldsID="e30b66a5ca9a37f99d59f5a867d72ec1" ns2:_="">
    <xs:import namespace="5122abe2-d1e6-4740-9427-7259aa0ddd02"/>
    <xs:element name="properties">
      <xs:complexType>
        <xs:sequence>
          <xs:element name="documentManagement">
            <xs:complexType>
              <xs:all>
                <xs:element ref="ns2:MediaServiceMetadata" minOccurs="0"/>
                <xs:element ref="ns2:MediaServiceFastMetadata" minOccurs="0"/>
                <xs:element ref="ns2:MediaServiceDateTaken" minOccurs="0"/>
                <xs:element ref="ns2:MediaLengthInSeconds" minOccurs="0"/>
              </xs:all>
            </xs:complexType>
          </xs:element>
        </xs:sequence>
      </xs:complexType>
    </xs:element>
  </xs:schema>
  <xs:schema xmlns:xsd="http://www.w3.org/2001/XMLSchema" xmlns:xs="http://www.w3.org/2001/XMLSchema" xmlns:dms="http://schemas.microsoft.com/office/2006/documentManagement/types" xmlns:pc="http://schemas.microsoft.com/office/infopath/2007/PartnerControls" targetNamespace="5122abe2-d1e6-4740-9427-7259aa0ddd02" elementFormDefault="qualified">
    <xs:import namespace="http://schemas.microsoft.com/office/2006/documentManagement/types"/>
    <xs:import namespace="http://schemas.microsoft.com/office/infopath/2007/PartnerControls"/>
    <xs:element name="MediaServiceMetadata" ma:index="8" nillable="true" ma:displayName="MediaServiceMetadata" ma:hidden="true" ma:internalName="MediaServiceMetadata" ma:readOnly="true">
      <xs:simpleType>
        <xs:restriction base="dms:Note"/>
      </xs:simpleType>
    </xs:element>
    <xs:element name="MediaServiceFastMetadata" ma:index="9" nillable="true" ma:displayName="MediaServiceFastMetadata" ma:hidden="true" ma:internalName="MediaServiceFastMetadata" ma:readOnly="true">
      <xs:simpleType>
        <xs:restriction base="dms:Note"/>
      </xs:simpleType>
    </xs:element>
    <xs:element name="MediaServiceDateTaken" ma:index="10" nillable="true" ma:displayName="MediaServiceDateTaken" ma:hidden="true" ma:internalName="MediaServiceDateTaken" ma:readOnly="true">
      <xs:simpleType>
        <xs:restriction base="dms:Text"/>
      </xs:simpleType>
    </xs:element>
    <xs:element name="MediaLengthInSeconds" ma:index="11" nillable="true" ma:displayName="Length (seconds)" ma:internalName="MediaLengthInSeconds" ma:readOnly="true">
      <xs:simpleType>
        <xs:restriction base="dms:Unknown"/>
      </xs:simpleType>
    </xs:element>
  </xs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AD061-BF8F-48A5-8607-59A3A158C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2D8D80-3388-4BEF-9521-63C85FAD6788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47d125aa-b85a-4d95-87ce-fe9b6e6de973"/>
    <ds:schemaRef ds:uri="http://schemas.microsoft.com/office/infopath/2007/PartnerControls"/>
    <ds:schemaRef ds:uri="ffd0b54f-55df-4783-9d85-cecd8c179c62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1C7A99-A827-4191-9288-6378F821C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22abe2-d1e6-4740-9427-7259aa0dd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1141</Words>
  <Application>Microsoft Office PowerPoint</Application>
  <PresentationFormat>全屏显示(16:9)</PresentationFormat>
  <Paragraphs>147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Unicode MS</vt:lpstr>
      <vt:lpstr>Dosis Light</vt:lpstr>
      <vt:lpstr>Titillium Web Light</vt:lpstr>
      <vt:lpstr>宋体</vt:lpstr>
      <vt:lpstr>Arial</vt:lpstr>
      <vt:lpstr>Calibri</vt:lpstr>
      <vt:lpstr>Wingdings</vt:lpstr>
      <vt:lpstr>Mowbray template</vt:lpstr>
      <vt:lpstr>PowerPoint 演示文稿</vt:lpstr>
      <vt:lpstr>目录</vt:lpstr>
      <vt:lpstr>E-learning vs. classroom learning 电子化学习vs.线下课堂学习</vt:lpstr>
      <vt:lpstr>E-learning vs. classroom learning 电子化学习vs.线下课堂学习 差异</vt:lpstr>
      <vt:lpstr>E-Learning Types 电子化学习的类型</vt:lpstr>
      <vt:lpstr>E-Teaching / Learning Methods 电子化教学/学习方法</vt:lpstr>
      <vt:lpstr>Tipps and Tricks / Do's and Don'ts 要诀和技巧/注意事项</vt:lpstr>
      <vt:lpstr>Tipps and Tricks / Do's and Don'ts 要诀和技巧/注意事项</vt:lpstr>
      <vt:lpstr>Tipps and Tricks / Do's and Don'ts 要诀和技巧/注意事项</vt:lpstr>
      <vt:lpstr>Tipps and Tricks / Do's and Don'ts 要诀和技巧/注意事项</vt:lpstr>
      <vt:lpstr>Netiquette 网络礼仪</vt:lpstr>
      <vt:lpstr>Netiquette 网络礼仪</vt:lpstr>
      <vt:lpstr>Data Security and Ethics 数据安全和道德规范</vt:lpstr>
      <vt:lpstr>Copyright 版权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Laura</dc:creator>
  <cp:lastModifiedBy>User</cp:lastModifiedBy>
  <cp:revision>218</cp:revision>
  <cp:lastPrinted>2019-10-10T15:16:15Z</cp:lastPrinted>
  <dcterms:modified xsi:type="dcterms:W3CDTF">2021-07-23T04:26:23Z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0x010100804A2BE7320746469627AA230FACC3ED</vt:lpwstr>
  </property>
</Properties>
</file>